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B201-3298-4132-942D-9E280A12D054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088E-7411-408E-AAB5-57489538C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480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B201-3298-4132-942D-9E280A12D054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088E-7411-408E-AAB5-57489538C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207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B201-3298-4132-942D-9E280A12D054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088E-7411-408E-AAB5-57489538C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865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B201-3298-4132-942D-9E280A12D054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088E-7411-408E-AAB5-57489538C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33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B201-3298-4132-942D-9E280A12D054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088E-7411-408E-AAB5-57489538C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873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B201-3298-4132-942D-9E280A12D054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088E-7411-408E-AAB5-57489538C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4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B201-3298-4132-942D-9E280A12D054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088E-7411-408E-AAB5-57489538C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52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B201-3298-4132-942D-9E280A12D054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088E-7411-408E-AAB5-57489538C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99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B201-3298-4132-942D-9E280A12D054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088E-7411-408E-AAB5-57489538C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83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B201-3298-4132-942D-9E280A12D054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088E-7411-408E-AAB5-57489538C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291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B201-3298-4132-942D-9E280A12D054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088E-7411-408E-AAB5-57489538C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42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B201-3298-4132-942D-9E280A12D054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5088E-7411-408E-AAB5-57489538C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43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1%83%D0%BD%D0%B0" TargetMode="External"/><Relationship Id="rId13" Type="http://schemas.openxmlformats.org/officeDocument/2006/relationships/hyperlink" Target="http://ru.wikipedia.org/wiki/%C1%E0%E9%EA%E0%EB" TargetMode="External"/><Relationship Id="rId3" Type="http://schemas.openxmlformats.org/officeDocument/2006/relationships/hyperlink" Target="http://ru.wikipedia.org/wiki/%D0%9E%D0%B7%D0%B5%D1%80%D0%BE" TargetMode="External"/><Relationship Id="rId7" Type="http://schemas.openxmlformats.org/officeDocument/2006/relationships/hyperlink" Target="http://ru.wikipedia.org/wiki/%D0%A4%D0%BB%D0%BE%D1%80%D0%B0" TargetMode="External"/><Relationship Id="rId12" Type="http://schemas.openxmlformats.org/officeDocument/2006/relationships/hyperlink" Target="http://ru.wikipedia.org/wiki/%D0%9C%D0%BE%D1%80%D0%B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1%80%D0%B5%D1%81%D0%BD%D0%B0%D1%8F_%D0%B2%D0%BE%D0%B4%D0%B0" TargetMode="External"/><Relationship Id="rId11" Type="http://schemas.openxmlformats.org/officeDocument/2006/relationships/hyperlink" Target="http://ru.wikipedia.org/wiki/%D0%A0%D0%BE%D1%81%D1%81%D0%B8%D1%8F" TargetMode="External"/><Relationship Id="rId5" Type="http://schemas.openxmlformats.org/officeDocument/2006/relationships/hyperlink" Target="http://ru.wikipedia.org/wiki/%D0%A1%D0%BF%D0%B8%D1%81%D0%BE%D0%BA_%D0%B3%D0%BB%D1%83%D0%B1%D0%BE%D1%87%D0%B0%D0%B9%D1%88%D0%B8%D1%85_%D0%BE%D0%B7%D1%91%D1%80_%D0%BC%D0%B8%D1%80%D0%B0" TargetMode="External"/><Relationship Id="rId10" Type="http://schemas.openxmlformats.org/officeDocument/2006/relationships/hyperlink" Target="http://ru.wikipedia.org/wiki/%D0%AD%D0%BD%D0%B4%D0%B5%D0%BC%D0%B8%D0%BA" TargetMode="External"/><Relationship Id="rId4" Type="http://schemas.openxmlformats.org/officeDocument/2006/relationships/hyperlink" Target="http://ru.wikipedia.org/wiki/%D0%92%D0%BE%D1%81%D1%82%D0%BE%D1%87%D0%BD%D0%B0%D1%8F_%D0%A1%D0%B8%D0%B1%D0%B8%D1%80%D1%8C" TargetMode="External"/><Relationship Id="rId9" Type="http://schemas.openxmlformats.org/officeDocument/2006/relationships/hyperlink" Target="http://ru.wikipedia.org/wiki/%D0%91%D0%B8%D0%BE%D0%BB%D0%BE%D0%B3%D0%B8%D1%87%D0%B5%D1%81%D0%BA%D0%B8%D0%B9_%D0%B2%D0%B8%D0%B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1%83%D1%80%D1%8F%D1%82%D1%8B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ru.wikipedia.org/wiki/XVII_%D0%B2%D0%B5%D0%B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D%D0%B2%D0%B5%D0%BD%D0%BA%D0%B8" TargetMode="External"/><Relationship Id="rId11" Type="http://schemas.openxmlformats.org/officeDocument/2006/relationships/hyperlink" Target="http://ru.wikipedia.org/wiki/%D0%A0%D1%83%D1%81%D1%81%D0%BA%D0%B8%D0%B9_%D1%8F%D0%B7%D1%8B%D0%BA" TargetMode="External"/><Relationship Id="rId5" Type="http://schemas.openxmlformats.org/officeDocument/2006/relationships/hyperlink" Target="http://ru.wikipedia.org/wiki/%D0%A1%D0%B8%D0%B1%D0%B8%D1%80%D1%8C" TargetMode="External"/><Relationship Id="rId10" Type="http://schemas.openxmlformats.org/officeDocument/2006/relationships/hyperlink" Target="http://ru.wikipedia.org/wiki/%D0%AF%D0%B7%D1%8B%D0%BA" TargetMode="External"/><Relationship Id="rId4" Type="http://schemas.openxmlformats.org/officeDocument/2006/relationships/hyperlink" Target="http://ru.wikipedia.org/wiki/%D0%A0%D1%83%D1%81%D1%81%D0%BA%D0%B8%D0%B5" TargetMode="External"/><Relationship Id="rId9" Type="http://schemas.openxmlformats.org/officeDocument/2006/relationships/hyperlink" Target="http://ru.wikipedia.org/wiki/%D0%91%D1%83%D1%80%D1%8F%D1%82%D1%81%D0%BA%D0%B8%D0%B9_%D1%8F%D0%B7%D1%8B%D0%B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aikalfishing.com/baikal/interesnye-fakty-o-baikal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68439" cy="15567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Природное наследие.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5949280"/>
            <a:ext cx="9144000" cy="908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Озеро Байкал.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58211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567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330044"/>
                </a:solidFill>
                <a:latin typeface="arial,sans-serif"/>
              </a:rPr>
              <a:t>Не обижайте, люди, море!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0044"/>
                </a:solidFill>
                <a:latin typeface="arial,sans-serif"/>
              </a:rPr>
              <a:t>Байкал ведь тоже хочет жить: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0044"/>
                </a:solidFill>
                <a:latin typeface="arial,sans-serif"/>
              </a:rPr>
              <a:t>Играть волной, с ветрами споря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0044"/>
                </a:solidFill>
                <a:latin typeface="arial,sans-serif"/>
              </a:rPr>
              <a:t>И людям преданно </a:t>
            </a:r>
            <a:r>
              <a:rPr lang="ru-RU" dirty="0" smtClean="0">
                <a:solidFill>
                  <a:srgbClr val="330044"/>
                </a:solidFill>
                <a:latin typeface="arial,sans-serif"/>
              </a:rPr>
              <a:t>служить!</a:t>
            </a:r>
          </a:p>
          <a:p>
            <a:r>
              <a:rPr lang="ru-RU" dirty="0">
                <a:solidFill>
                  <a:srgbClr val="330044"/>
                </a:solidFill>
                <a:latin typeface="arial,sans-serif"/>
              </a:rPr>
              <a:t>Беречь Байкал – святое дело: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0044"/>
                </a:solidFill>
                <a:latin typeface="arial,sans-serif"/>
              </a:rPr>
              <a:t>Его судьба – у нас в руках!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0044"/>
                </a:solidFill>
                <a:latin typeface="arial,sans-serif"/>
              </a:rPr>
              <a:t>Сама Природа нам велела,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0044"/>
                </a:solidFill>
                <a:latin typeface="arial,sans-serif"/>
              </a:rPr>
              <a:t>Чтоб жил Байкал родной в веках!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0"/>
            <a:ext cx="4644008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330044"/>
                </a:solidFill>
                <a:latin typeface="arial,sans-serif"/>
              </a:rPr>
              <a:t>И верю я: Байкалом будет </a:t>
            </a:r>
            <a:br>
              <a:rPr lang="ru-RU" dirty="0">
                <a:solidFill>
                  <a:srgbClr val="330044"/>
                </a:solidFill>
                <a:latin typeface="arial,sans-serif"/>
              </a:rPr>
            </a:br>
            <a:r>
              <a:rPr lang="ru-RU" dirty="0">
                <a:solidFill>
                  <a:srgbClr val="330044"/>
                </a:solidFill>
                <a:latin typeface="arial,sans-serif"/>
              </a:rPr>
              <a:t>России слава прирастать! </a:t>
            </a:r>
            <a:br>
              <a:rPr lang="ru-RU" dirty="0">
                <a:solidFill>
                  <a:srgbClr val="330044"/>
                </a:solidFill>
                <a:latin typeface="arial,sans-serif"/>
              </a:rPr>
            </a:br>
            <a:r>
              <a:rPr lang="ru-RU" dirty="0">
                <a:solidFill>
                  <a:srgbClr val="330044"/>
                </a:solidFill>
                <a:latin typeface="arial,sans-serif"/>
              </a:rPr>
              <a:t>И нам потомки не забудут </a:t>
            </a:r>
            <a:br>
              <a:rPr lang="ru-RU" dirty="0">
                <a:solidFill>
                  <a:srgbClr val="330044"/>
                </a:solidFill>
                <a:latin typeface="arial,sans-serif"/>
              </a:rPr>
            </a:br>
            <a:r>
              <a:rPr lang="ru-RU" dirty="0">
                <a:solidFill>
                  <a:srgbClr val="330044"/>
                </a:solidFill>
                <a:latin typeface="arial,sans-serif"/>
              </a:rPr>
              <a:t>За это должное </a:t>
            </a:r>
            <a:r>
              <a:rPr lang="ru-RU" dirty="0" smtClean="0">
                <a:solidFill>
                  <a:srgbClr val="330044"/>
                </a:solidFill>
                <a:latin typeface="arial,sans-serif"/>
              </a:rPr>
              <a:t>воздать.</a:t>
            </a:r>
            <a:endParaRPr lang="ru-RU" dirty="0">
              <a:solidFill>
                <a:srgbClr val="330044"/>
              </a:solidFill>
              <a:latin typeface="arial,sans-serif"/>
            </a:endParaRPr>
          </a:p>
          <a:p>
            <a:pPr algn="just"/>
            <a:r>
              <a:rPr lang="ru-RU" i="1" dirty="0" smtClean="0">
                <a:solidFill>
                  <a:srgbClr val="330066"/>
                </a:solidFill>
                <a:latin typeface="arial,sans-serif"/>
              </a:rPr>
              <a:t>                   М</a:t>
            </a:r>
            <a:r>
              <a:rPr lang="ru-RU" i="1" dirty="0">
                <a:solidFill>
                  <a:srgbClr val="330066"/>
                </a:solidFill>
                <a:latin typeface="arial,sans-serif"/>
              </a:rPr>
              <a:t>. Митюков</a:t>
            </a:r>
            <a:r>
              <a:rPr lang="ru-RU" dirty="0">
                <a:solidFill>
                  <a:srgbClr val="330066"/>
                </a:solidFill>
                <a:latin typeface="arial,sans-serif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710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БЕРЕГИТЕ БАЙКАЛ!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320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0" y="0"/>
            <a:ext cx="91376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5074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Байкал.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Байкал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—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3" tooltip="Озеро"/>
              </a:rPr>
              <a:t>озеро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тектонического происхождения в южной части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4" tooltip="Восточная Сибирь"/>
              </a:rPr>
              <a:t>Восточной Сибири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5" tooltip="Список глубочайших озёр мира"/>
              </a:rPr>
              <a:t>самое глубокое озеро на планете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крупнейший природный резервуар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6" tooltip="Пресная вода"/>
              </a:rPr>
              <a:t>пресной воды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Озеро и прибрежные территории отличаются уникальным разнообразием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7" tooltip="Флора"/>
              </a:rPr>
              <a:t>флоры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и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8" tooltip="Фауна"/>
              </a:rPr>
              <a:t>фауны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большая часть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9" tooltip="Биологический вид"/>
              </a:rPr>
              <a:t>видов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животных 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0" tooltip="Эндемик"/>
              </a:rPr>
              <a:t>эндемична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Местные жители и многие в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1" tooltip="Россия"/>
              </a:rPr>
              <a:t>России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традиционно называют Байкал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2" tooltip="Море"/>
              </a:rPr>
              <a:t>морем</a:t>
            </a:r>
            <a:r>
              <a:rPr lang="ru-RU" b="0" i="0" u="none" strike="noStrike" baseline="30000" dirty="0" smtClean="0">
                <a:solidFill>
                  <a:srgbClr val="0B0080"/>
                </a:solidFill>
                <a:effectLst/>
                <a:latin typeface="Arial"/>
                <a:hlinkClick r:id="rId13"/>
              </a:rPr>
              <a:t>[5]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013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56897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b="1" dirty="0"/>
              <a:t>Происхождение топонима «Байкал</a:t>
            </a:r>
            <a:r>
              <a:rPr lang="ru-RU" b="1" dirty="0" smtClean="0"/>
              <a:t>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Первые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4" tooltip="Русские"/>
              </a:rPr>
              <a:t>русские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землепроходцы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5" tooltip="Сибирь"/>
              </a:rPr>
              <a:t>Сибири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употребляли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6" tooltip="Эвенки"/>
              </a:rPr>
              <a:t>эвенкийское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название «Ламу» (море). Со второй половины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7" tooltip="XVII век"/>
              </a:rPr>
              <a:t>XVII века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русские переходят на название, принятое у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8" tooltip="Буряты"/>
              </a:rPr>
              <a:t>бурят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 —   </a:t>
            </a:r>
            <a:r>
              <a:rPr lang="ru-RU" b="0" i="0" u="sng" dirty="0" smtClean="0">
                <a:solidFill>
                  <a:srgbClr val="0B0080"/>
                </a:solidFill>
                <a:effectLst/>
                <a:latin typeface="Arial"/>
                <a:hlinkClick r:id="rId9" tooltip="Бурятский язык"/>
              </a:rPr>
              <a:t>бур.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/>
                <a:latin typeface="Arial"/>
              </a:rPr>
              <a:t>Байгал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При этом они приспособили его к своему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0" tooltip="Язык"/>
              </a:rPr>
              <a:t>языку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заменив характерное для бурят «г» на более привычное для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1" tooltip="Русский язык"/>
              </a:rPr>
              <a:t>русского языка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«к», в результате чего окончательно сложилось современное название.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590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2879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Карта.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799"/>
            <a:ext cx="9144000" cy="52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742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40768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u="sng" dirty="0">
                <a:hlinkClick r:id="rId2" tooltip="Интересные факты о Байкале"/>
              </a:rPr>
              <a:t>Интересные факты о </a:t>
            </a:r>
            <a:r>
              <a:rPr lang="ru-RU" i="1" u="sng" dirty="0" smtClean="0">
                <a:hlinkClick r:id="rId2" tooltip="Интересные факты о Байкале"/>
              </a:rPr>
              <a:t>Байкале</a:t>
            </a:r>
            <a:r>
              <a:rPr lang="ru-RU" i="1" u="sng" dirty="0" smtClean="0"/>
              <a:t>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rgbClr val="171615"/>
                </a:solidFill>
                <a:latin typeface="Arial"/>
              </a:rPr>
              <a:t>По геологическим исследованиям возраст Байкала 20 - 25 млн. лет - время от начала заполнения его </a:t>
            </a:r>
            <a:r>
              <a:rPr lang="ru-RU" dirty="0" smtClean="0">
                <a:solidFill>
                  <a:srgbClr val="171615"/>
                </a:solidFill>
                <a:latin typeface="Arial"/>
              </a:rPr>
              <a:t>котловины </a:t>
            </a:r>
            <a:r>
              <a:rPr lang="ru-RU" dirty="0">
                <a:solidFill>
                  <a:srgbClr val="171615"/>
                </a:solidFill>
                <a:latin typeface="Arial"/>
              </a:rPr>
              <a:t>водой</a:t>
            </a:r>
            <a:r>
              <a:rPr lang="ru-RU" dirty="0" smtClean="0">
                <a:solidFill>
                  <a:srgbClr val="171615"/>
                </a:solidFill>
                <a:latin typeface="Arial"/>
              </a:rPr>
              <a:t>.</a:t>
            </a:r>
          </a:p>
          <a:p>
            <a:r>
              <a:rPr lang="ru-RU" dirty="0">
                <a:solidFill>
                  <a:srgbClr val="171615"/>
                </a:solidFill>
                <a:latin typeface="Arial"/>
              </a:rPr>
              <a:t>В среднем замерзание Байкала начинается 21 декабря, а кончается 16 января, то есть на полное замерзание требуется около </a:t>
            </a:r>
            <a:r>
              <a:rPr lang="ru-RU" dirty="0" smtClean="0">
                <a:solidFill>
                  <a:srgbClr val="171615"/>
                </a:solidFill>
                <a:latin typeface="Arial"/>
              </a:rPr>
              <a:t>месяца.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903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3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Нет мест красивее Байкала!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202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226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330044"/>
                </a:solidFill>
                <a:latin typeface="arial,sans-serif"/>
              </a:rPr>
              <a:t>О чем грустишь, Байкал любимый,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0044"/>
                </a:solidFill>
                <a:latin typeface="arial,sans-serif"/>
              </a:rPr>
              <a:t>О чем вздыхает твой прибой?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0044"/>
                </a:solidFill>
                <a:latin typeface="arial,sans-serif"/>
              </a:rPr>
              <a:t>Иль кто-то злой, неумолимый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0044"/>
                </a:solidFill>
                <a:latin typeface="arial,sans-serif"/>
              </a:rPr>
              <a:t>Порой глумится над тобой? 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smtClean="0">
                <a:solidFill>
                  <a:srgbClr val="330044"/>
                </a:solidFill>
                <a:latin typeface="arial,sans-serif"/>
              </a:rPr>
              <a:t>И </a:t>
            </a:r>
            <a:r>
              <a:rPr lang="ru-RU" dirty="0">
                <a:solidFill>
                  <a:srgbClr val="330044"/>
                </a:solidFill>
                <a:latin typeface="arial,sans-serif"/>
              </a:rPr>
              <a:t>мне Байкал вздыхал в ответ: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0044"/>
                </a:solidFill>
                <a:latin typeface="arial,sans-serif"/>
              </a:rPr>
              <a:t>«Я жил на свете </a:t>
            </a:r>
            <a:r>
              <a:rPr lang="ru-RU" dirty="0" err="1">
                <a:solidFill>
                  <a:srgbClr val="330044"/>
                </a:solidFill>
                <a:latin typeface="arial,sans-serif"/>
              </a:rPr>
              <a:t>тыщи</a:t>
            </a:r>
            <a:r>
              <a:rPr lang="ru-RU" dirty="0">
                <a:solidFill>
                  <a:srgbClr val="330044"/>
                </a:solidFill>
                <a:latin typeface="arial,sans-serif"/>
              </a:rPr>
              <a:t> лет…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0044"/>
                </a:solidFill>
                <a:latin typeface="arial,sans-serif"/>
              </a:rPr>
              <a:t>Никто меня не обижал,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0044"/>
                </a:solidFill>
                <a:latin typeface="arial,sans-serif"/>
              </a:rPr>
              <a:t>Напротив, всякий уважал… 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0"/>
            <a:ext cx="4644008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330044"/>
                </a:solidFill>
                <a:latin typeface="arial,sans-serif"/>
              </a:rPr>
              <a:t>Но за последние полвека…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0044"/>
                </a:solidFill>
                <a:latin typeface="arial,sans-serif"/>
              </a:rPr>
              <a:t>Не узнаю я человека!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0044"/>
                </a:solidFill>
                <a:latin typeface="arial,sans-serif"/>
              </a:rPr>
              <a:t>Как будто чистая водица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0044"/>
                </a:solidFill>
                <a:latin typeface="arial,sans-serif"/>
              </a:rPr>
              <a:t>Ему вовек не пригодится…» 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smtClean="0">
                <a:solidFill>
                  <a:srgbClr val="330044"/>
                </a:solidFill>
                <a:latin typeface="arial,sans-serif"/>
              </a:rPr>
              <a:t>Байкал </a:t>
            </a:r>
            <a:r>
              <a:rPr lang="ru-RU" dirty="0">
                <a:solidFill>
                  <a:srgbClr val="330044"/>
                </a:solidFill>
                <a:latin typeface="arial,sans-serif"/>
              </a:rPr>
              <a:t>один на всей планете,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0044"/>
                </a:solidFill>
                <a:latin typeface="arial,sans-serif"/>
              </a:rPr>
              <a:t>Другого – просто не дано…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0044"/>
                </a:solidFill>
                <a:latin typeface="arial,sans-serif"/>
              </a:rPr>
              <a:t>Мы все твои, Байкал мой, дети,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0044"/>
                </a:solidFill>
                <a:latin typeface="arial,sans-serif"/>
              </a:rPr>
              <a:t>И жить с тобой нам суждено!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634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98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Природное наследие.</vt:lpstr>
      <vt:lpstr>Байкал.</vt:lpstr>
      <vt:lpstr>Происхождение топонима «Байкал».</vt:lpstr>
      <vt:lpstr>Карта.</vt:lpstr>
      <vt:lpstr>Интересные факты о Байкале.  </vt:lpstr>
      <vt:lpstr>Слайд 6</vt:lpstr>
      <vt:lpstr>Нет мест красивее Байкала!</vt:lpstr>
      <vt:lpstr>Слайд 8</vt:lpstr>
      <vt:lpstr>Слайд 9</vt:lpstr>
      <vt:lpstr>Слайд 10</vt:lpstr>
      <vt:lpstr>БЕРЕГИТЕ БАЙКАЛ!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Природное наследие.</dc:title>
  <dc:creator>Вероника</dc:creator>
  <cp:lastModifiedBy>Сотрудник</cp:lastModifiedBy>
  <cp:revision>9</cp:revision>
  <dcterms:created xsi:type="dcterms:W3CDTF">2013-10-04T12:48:58Z</dcterms:created>
  <dcterms:modified xsi:type="dcterms:W3CDTF">2013-10-10T20:06:22Z</dcterms:modified>
</cp:coreProperties>
</file>